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1" autoAdjust="0"/>
    <p:restoredTop sz="82050" autoAdjust="0"/>
  </p:normalViewPr>
  <p:slideViewPr>
    <p:cSldViewPr snapToGrid="0">
      <p:cViewPr varScale="1">
        <p:scale>
          <a:sx n="102" d="100"/>
          <a:sy n="102" d="100"/>
        </p:scale>
        <p:origin x="2576" y="216"/>
      </p:cViewPr>
      <p:guideLst/>
    </p:cSldViewPr>
  </p:slid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325</c:v>
                </c:pt>
                <c:pt idx="1">
                  <c:v>204</c:v>
                </c:pt>
                <c:pt idx="2">
                  <c:v>165</c:v>
                </c:pt>
                <c:pt idx="3">
                  <c:v>120</c:v>
                </c:pt>
                <c:pt idx="4">
                  <c:v>115</c:v>
                </c:pt>
                <c:pt idx="5">
                  <c:v>107</c:v>
                </c:pt>
                <c:pt idx="6">
                  <c:v>98</c:v>
                </c:pt>
                <c:pt idx="7">
                  <c:v>58</c:v>
                </c:pt>
                <c:pt idx="8">
                  <c:v>47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AD5E82B-CEC0-CF49-850B-8889F5E5AE6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F8D1C3-2C76-A546-82C3-3EB5197DDF8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E4CFA8F3-A437-D743-BD70-1C96B36A52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19F6750-74A1-AF42-ADE4-1E1E3D864F0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E4097341-5643-FF45-8092-96CB05D728E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2BAFCDB6-A332-7E4B-A442-74612A70CC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A8AB629A-1CE1-BD4B-A1CF-B74B032DA94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6D558B0D-387C-E141-B4E0-D415CD4C02D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48EAE63E-E69D-1249-8273-4C162D0BB9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DA6CBD5-01A0-1746-92F3-7A84369DAB9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CA</c:v>
                </c:pt>
                <c:pt idx="2">
                  <c:v>FR</c:v>
                </c:pt>
                <c:pt idx="3">
                  <c:v>NL</c:v>
                </c:pt>
                <c:pt idx="4">
                  <c:v>IN</c:v>
                </c:pt>
                <c:pt idx="5">
                  <c:v>GB</c:v>
                </c:pt>
                <c:pt idx="6">
                  <c:v>SE</c:v>
                </c:pt>
                <c:pt idx="7">
                  <c:v>ES</c:v>
                </c:pt>
                <c:pt idx="8">
                  <c:v>CO</c:v>
                </c:pt>
                <c:pt idx="9">
                  <c:v>CL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22356855</c:v>
                </c:pt>
                <c:pt idx="2">
                  <c:v>13179556</c:v>
                </c:pt>
                <c:pt idx="3">
                  <c:v>10861606</c:v>
                </c:pt>
                <c:pt idx="4">
                  <c:v>8537221</c:v>
                </c:pt>
                <c:pt idx="5">
                  <c:v>8052202</c:v>
                </c:pt>
                <c:pt idx="6">
                  <c:v>7728296</c:v>
                </c:pt>
                <c:pt idx="7">
                  <c:v>6784103</c:v>
                </c:pt>
                <c:pt idx="8">
                  <c:v>4492587</c:v>
                </c:pt>
                <c:pt idx="9">
                  <c:v>4457902</c:v>
                </c:pt>
                <c:pt idx="10" formatCode="#,##0">
                  <c:v>75775067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CA</c:v>
                  </c:pt>
                  <c:pt idx="2">
                    <c:v>FR</c:v>
                  </c:pt>
                  <c:pt idx="3">
                    <c:v>NL</c:v>
                  </c:pt>
                  <c:pt idx="4">
                    <c:v>IN</c:v>
                  </c:pt>
                  <c:pt idx="5">
                    <c:v>GB</c:v>
                  </c:pt>
                  <c:pt idx="6">
                    <c:v>SE</c:v>
                  </c:pt>
                  <c:pt idx="7">
                    <c:v>ES</c:v>
                  </c:pt>
                  <c:pt idx="8">
                    <c:v>CO</c:v>
                  </c:pt>
                  <c:pt idx="9">
                    <c:v>CL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A125F0E-A698-1B48-AD9C-BD9574F72F3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A5C1C481-570D-8D40-A3CC-150F3C2F75E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ECE7E64-D72D-BF41-8024-509007E8501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A660638-0C52-F449-9A96-3E344D2D6E6A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674F511E-7FF6-7F43-A622-BB2F8AA47E0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30B961D-AA14-8746-9865-CCA2ED0C52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748D726D-1BA4-3145-9A77-2469FEB304A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4CA302D8-247C-D943-84AD-50A26479BE6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430E790C-A9B7-AA43-A7C1-759EACF0F79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8DCB894-AFBB-7742-8C24-32AD82D3869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33928</c:v>
                </c:pt>
                <c:pt idx="1">
                  <c:v>26721</c:v>
                </c:pt>
                <c:pt idx="2">
                  <c:v>18797</c:v>
                </c:pt>
                <c:pt idx="3">
                  <c:v>14253</c:v>
                </c:pt>
                <c:pt idx="4">
                  <c:v>14227</c:v>
                </c:pt>
                <c:pt idx="5">
                  <c:v>10754</c:v>
                </c:pt>
                <c:pt idx="6">
                  <c:v>7426</c:v>
                </c:pt>
                <c:pt idx="7">
                  <c:v>6394</c:v>
                </c:pt>
                <c:pt idx="8">
                  <c:v>5014</c:v>
                </c:pt>
                <c:pt idx="9">
                  <c:v>4796</c:v>
                </c:pt>
                <c:pt idx="10">
                  <c:v>69224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1301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1734.6666666666667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154</c:v>
                </c:pt>
                <c:pt idx="2">
                  <c:v>334</c:v>
                </c:pt>
                <c:pt idx="3">
                  <c:v>382</c:v>
                </c:pt>
                <c:pt idx="4">
                  <c:v>546</c:v>
                </c:pt>
                <c:pt idx="5">
                  <c:v>1076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21/11/2023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21/11/2023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accounting for (in Oct 2023):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2,099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1,031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3,146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51,149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13,887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1,043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8,692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2,731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176,108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4,155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7,124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21/11/2023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21/11/2023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21/11/2023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October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4600226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2685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2,580,453,216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9,356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161.8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90,213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2,129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97.4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1,217,664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3,758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C2FD6-3E63-E27D-B0E0-D6E9B420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8" r="4171" b="10662"/>
          <a:stretch/>
        </p:blipFill>
        <p:spPr>
          <a:xfrm>
            <a:off x="7052153" y="3737392"/>
            <a:ext cx="16611123" cy="78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8CE52-B566-A7F5-B4DB-60B7CB2DE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" b="10591"/>
          <a:stretch/>
        </p:blipFill>
        <p:spPr>
          <a:xfrm>
            <a:off x="7098269" y="3730153"/>
            <a:ext cx="16577705" cy="7813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 2023</a:t>
            </a:r>
            <a:endParaRPr lang="en-DK" sz="2000" dirty="0">
              <a:latin typeface="Rubik Medium" pitchFamily="2" charset="-79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79598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BF21914-1005-456E-2C7F-27F7C9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88" y="11164649"/>
            <a:ext cx="6532786" cy="390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9F648D-8E58-BFC5-F651-53F3B34D6133}"/>
              </a:ext>
            </a:extLst>
          </p:cNvPr>
          <p:cNvSpPr txBox="1"/>
          <p:nvPr/>
        </p:nvSpPr>
        <p:spPr>
          <a:xfrm>
            <a:off x="17334059" y="10687792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bik Medium" pitchFamily="2" charset="-79"/>
                <a:cs typeface="Rubik Medium" pitchFamily="2" charset="-79"/>
              </a:rPr>
              <a:t>Number of active publishers by country or area - 2 Oct 2023</a:t>
            </a:r>
            <a:endParaRPr lang="en-DK" sz="1600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E3FC4-A56B-DC09-1690-E1AC8A74B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1" b="10577"/>
          <a:stretch/>
        </p:blipFill>
        <p:spPr>
          <a:xfrm>
            <a:off x="7098270" y="3730154"/>
            <a:ext cx="16565005" cy="7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60480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589,879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699,992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286,997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261,310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334,997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150,749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5.89%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230,492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274,758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126,389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248,159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295,591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121,163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236,813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281,251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112,500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4.40%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4.37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136,765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193,078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111,985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10.44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176,936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225,329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110,411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203,113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247,598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93,511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131,291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164,054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83,304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3.65%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199,463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225,145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80,471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4,615,229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5,686,046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2,558,721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0452880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3279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146,409,048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22,356,855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13,179,556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10,861,606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8,537,221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8,052,202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7,728,296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6,784,103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4,492,587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4,457,902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75,775,067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308,634,443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1155245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33,928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26,721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18,797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14,227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10,754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7,426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6,394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5,014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4,796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69,224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211,534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1145185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Sept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816261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2672</TotalTime>
  <Words>1186</Words>
  <Application>Microsoft Macintosh PowerPoint</Application>
  <PresentationFormat>Custom</PresentationFormat>
  <Paragraphs>418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Rubik</vt:lpstr>
      <vt:lpstr>Bitter</vt:lpstr>
      <vt:lpstr>Source Code Pro</vt:lpstr>
      <vt:lpstr>Roboto Condensed Light</vt:lpstr>
      <vt:lpstr>Arial</vt:lpstr>
      <vt:lpstr>Roboto</vt:lpstr>
      <vt:lpstr>Rubik Medium</vt:lpstr>
      <vt:lpstr>Bitter SemiBold</vt:lpstr>
      <vt:lpstr>Rubik SemiBold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Microsoft Office User</cp:lastModifiedBy>
  <cp:revision>56</cp:revision>
  <dcterms:created xsi:type="dcterms:W3CDTF">2023-04-27T10:02:36Z</dcterms:created>
  <dcterms:modified xsi:type="dcterms:W3CDTF">2023-11-21T09:12:49Z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